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media/media1.mp4" ContentType="video/unknown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2585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52585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798089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75.000000</c:v>
                </c:pt>
                <c:pt idx="1">
                  <c:v>15.000000</c:v>
                </c:pt>
              </c:numCache>
            </c:numRef>
          </c:val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2585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52585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798089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55.000000</c:v>
                </c:pt>
                <c:pt idx="1">
                  <c:v>45.000000</c:v>
                </c:pt>
              </c:numCache>
            </c:numRef>
          </c:val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52585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52585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798089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5000" u="none">
                      <a:solidFill>
                        <a:srgbClr val="000000"/>
                      </a:solidFill>
                      <a:latin typeface="Helvetica Neue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46.000000</c:v>
                </c:pt>
                <c:pt idx="1">
                  <c:v>54.000000</c:v>
                </c:pt>
              </c:numCache>
            </c:numRef>
          </c:val>
        </c:ser>
        <c:firstSliceAng val="0"/>
        <c:holeSize val="75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6">
              <a:lnSpc>
                <a:spcPct val="10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AI - ChatGPT - AI Assistant Coding Schalgwort Bingo, aber die Themen schlagen immer mehr und mehr auf in der Industrie und auch beispielsweise bei mir in der Firma.</a:t>
            </a:r>
          </a:p>
          <a:p>
            <a:pPr defTabSz="914216">
              <a:lnSpc>
                <a:spcPct val="10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Um meinen Alltag zu vereinfachen und die Qualität zu verbessern ist gerade AI Assistant Coding sehr attraktiv für mich als Entwickler.</a:t>
            </a:r>
          </a:p>
          <a:p>
            <a:pPr defTabSz="914216">
              <a:lnSpc>
                <a:spcPct val="10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Es soll die Softwareentwicklung revolutionieren und damit dem Entwickler das leben Leichter machen und boilerplate tasks abnehmen.</a:t>
            </a:r>
          </a:p>
          <a:p>
            <a:pPr defTabSz="914216">
              <a:lnSpc>
                <a:spcPct val="10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Aber auch Neulingen den Einstieg erreichen und Studenten Supporten</a:t>
            </a:r>
          </a:p>
          <a:p>
            <a:pPr defTabSz="914216">
              <a:lnSpc>
                <a:spcPct val="10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Basiert auf dem AI Modell Codex von OpenAI was ein GPT-3 Modell ist, trainiert auf alle öffentlich zugänglichen GitHub-Repositories und Freitexte aus dem Internet.</a:t>
            </a:r>
          </a:p>
          <a:p>
            <a:pPr defTabSz="914216">
              <a:lnSpc>
                <a:spcPct val="10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914216">
              <a:lnSpc>
                <a:spcPct val="100000"/>
              </a:lnSpc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-&gt; Überleitung auf Evaluationsphase bei //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hape 3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Große Ängste</a:t>
            </a:r>
          </a:p>
          <a:p>
            <a:pPr marL="203200" indent="-203200" defTabSz="914216">
              <a:lnSpc>
                <a:spcPct val="100000"/>
              </a:lnSpc>
              <a:buSzPct val="123000"/>
              <a:buChar char="*"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COPYRIGHT INFRINGEMENTS: Filter, um „gefährlichen“  Code aus den Vorschlägen zu entfernen</a:t>
            </a:r>
          </a:p>
          <a:p>
            <a:pPr marL="203200" indent="-203200" defTabSz="914216">
              <a:lnSpc>
                <a:spcPct val="100000"/>
              </a:lnSpc>
              <a:buSzPct val="123000"/>
              <a:buChar char="*"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Data Leaks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Mögliche Umgehung - PROJEKT EINSTUFUNGEN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Teilen Projekte in Stufen ein:</a:t>
            </a:r>
          </a:p>
          <a:p>
            <a:pPr marL="203200" indent="-203200" defTabSz="914216">
              <a:lnSpc>
                <a:spcPct val="100000"/>
              </a:lnSpc>
              <a:buSzPct val="123000"/>
              <a:buChar char="•"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Confidential</a:t>
            </a:r>
          </a:p>
          <a:p>
            <a:pPr marL="203200" indent="-203200" defTabSz="914216">
              <a:lnSpc>
                <a:spcPct val="100000"/>
              </a:lnSpc>
              <a:buSzPct val="123000"/>
              <a:buChar char="•"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Strictly confidential</a:t>
            </a:r>
          </a:p>
          <a:p>
            <a:pPr marL="203200" indent="-203200" defTabSz="914216">
              <a:lnSpc>
                <a:spcPct val="100000"/>
              </a:lnSpc>
              <a:buSzPct val="123000"/>
              <a:buChar char="•"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Secret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HOT NEWS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CoPilot wurde jetzt geblockt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Schickt anscheinend ganze Dateien Richtung Server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Wird erneut geprüft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Doku generieren</a:t>
            </a:r>
          </a:p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Testaufwände reduzieren</a:t>
            </a:r>
          </a:p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Migrieren von configs apache auf nginx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Mehr Erfüllung weniger Frustration</a:t>
            </a:r>
          </a:p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Daten beziehen sich auf den Versuch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Dokumentation + Github Commit Messages - PR Sachen nur Ent</a:t>
            </a:r>
          </a:p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Test Generierung aber eher weniger tiefe Fachlichkeit/Edgecases</a:t>
            </a:r>
          </a:p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Coop: vorschläge Gleichen sich an firma interna an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data studio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6">
              <a:lnSpc>
                <a:spcPct val="100000"/>
              </a:lnSpc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t>Daten werden genutzt um Modell zu trainiere. AUßER BUSINESS</a:t>
            </a:r>
          </a:p>
          <a:p>
            <a:pPr defTabSz="914216">
              <a:lnSpc>
                <a:spcPct val="100000"/>
              </a:lnSpc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t>Was wird erhoben?</a:t>
            </a:r>
          </a:p>
          <a:p>
            <a:pPr marL="215900" indent="-215900" defTabSz="914216">
              <a:lnSpc>
                <a:spcPct val="100000"/>
              </a:lnSpc>
              <a:buSzPct val="123000"/>
              <a:buChar char="•"/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t>Nutzerbindungsmetriken (Akzeptieren von promts, Nutzerdaten und Error Infos) Anonymisiert für berechtigtes Interesse</a:t>
            </a:r>
          </a:p>
          <a:p>
            <a:pPr marL="215900" indent="-215900" defTabSz="914216">
              <a:lnSpc>
                <a:spcPct val="100000"/>
              </a:lnSpc>
              <a:buSzPct val="123000"/>
              <a:buChar char="•"/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t>Prompts – Alles was beim pasieren an github geschickt wird (Löscht nach response)</a:t>
            </a:r>
          </a:p>
          <a:p>
            <a:pPr marL="215900" indent="-215900" defTabSz="914216">
              <a:lnSpc>
                <a:spcPct val="100000"/>
              </a:lnSpc>
              <a:buSzPct val="123000"/>
              <a:buChar char="•"/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t>Suggestions (Werden nicht gespeichert)</a:t>
            </a:r>
          </a:p>
          <a:p>
            <a:pPr defTabSz="914216">
              <a:lnSpc>
                <a:spcPct val="100000"/>
              </a:lnSpc>
              <a:defRPr sz="17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Copyright</a:t>
            </a:r>
          </a:p>
          <a:p>
            <a:pPr>
              <a:defRPr b="1" sz="1500"/>
            </a:pPr>
            <a:r>
              <a:t>Code kann aus geschützten repos stammen. Microsoft übernimmt aber die Haftung und es gibt filter</a:t>
            </a:r>
          </a:p>
          <a:p>
            <a:pPr>
              <a:defRPr b="1" sz="1500"/>
            </a:pPr>
            <a:r>
              <a:t>Risiko für Marke</a:t>
            </a:r>
          </a:p>
          <a:p>
            <a:pPr>
              <a:defRPr b="1" sz="1500"/>
            </a:pPr>
          </a:p>
          <a:p>
            <a:pPr>
              <a:defRPr b="1"/>
            </a:pPr>
            <a:r>
              <a:t>Security</a:t>
            </a:r>
          </a:p>
          <a:p>
            <a:pPr>
              <a:defRPr b="1" sz="1500"/>
            </a:pPr>
            <a:r>
              <a:t>Code wird hochgeladen. Bei Enterprise inmemory</a:t>
            </a:r>
          </a:p>
          <a:p>
            <a:pPr>
              <a:defRPr b="1" sz="1500"/>
            </a:pPr>
          </a:p>
          <a:p>
            <a:pPr>
              <a:defRPr b="1"/>
            </a:pPr>
            <a:r>
              <a:t>Zertifizierung</a:t>
            </a:r>
          </a:p>
          <a:p>
            <a:pPr>
              <a:defRPr b="1" sz="1500"/>
            </a:pPr>
            <a:r>
              <a:t>Keinen Beweis, dass Datenschutztechnisch alles im reinen ist. Macht es schwerer fürs Projekt vorzuschlagen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Lizenzstruktur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10$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19$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39$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Code geht immer an die GitHub Server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Gute Promts brauchen einen soliden Kontext</a:t>
            </a:r>
          </a:p>
          <a:p>
            <a:pPr defTabSz="914216">
              <a:lnSpc>
                <a:spcPct val="100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Spezifischer Versionen für Frameworks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hape 3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Weitsicht Fehler x produziert Fehler an Stelle y</a:t>
            </a:r>
          </a:p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Veraltete Datengrundlage</a:t>
            </a:r>
          </a:p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Immer prompte kontrollieren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ircle"/>
          <p:cNvSpPr/>
          <p:nvPr/>
        </p:nvSpPr>
        <p:spPr>
          <a:xfrm rot="16200000">
            <a:off x="22180123" y="640040"/>
            <a:ext cx="573398" cy="576375"/>
          </a:xfrm>
          <a:prstGeom prst="ellipse">
            <a:avLst/>
          </a:prstGeom>
          <a:solidFill>
            <a:srgbClr val="5E5E5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22256040" y="716155"/>
            <a:ext cx="421565" cy="424145"/>
          </a:xfrm>
          <a:prstGeom prst="rect">
            <a:avLst/>
          </a:prstGeom>
        </p:spPr>
        <p:txBody>
          <a:bodyPr lIns="91421" tIns="91421" rIns="91421" bIns="91421" anchor="ctr"/>
          <a:lstStyle>
            <a:lvl1pPr defTabSz="1828433"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ircle"/>
          <p:cNvSpPr/>
          <p:nvPr/>
        </p:nvSpPr>
        <p:spPr>
          <a:xfrm rot="16200000">
            <a:off x="22180123" y="640040"/>
            <a:ext cx="573398" cy="576375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22256040" y="716155"/>
            <a:ext cx="421565" cy="424145"/>
          </a:xfrm>
          <a:prstGeom prst="rect">
            <a:avLst/>
          </a:prstGeom>
        </p:spPr>
        <p:txBody>
          <a:bodyPr lIns="91421" tIns="91421" rIns="91421" bIns="91421" anchor="ctr"/>
          <a:lstStyle>
            <a:lvl1pPr defTabSz="1828433"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jpe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Verzus Background.png" descr="Verzus Background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350" y="0"/>
            <a:ext cx="24377651" cy="1371599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lide Number"/>
          <p:cNvSpPr txBox="1"/>
          <p:nvPr>
            <p:ph type="sldNum" sz="quarter" idx="2"/>
          </p:nvPr>
        </p:nvSpPr>
        <p:spPr>
          <a:xfrm>
            <a:off x="22305482" y="697105"/>
            <a:ext cx="322681" cy="462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89" name="WELCOME TO"/>
          <p:cNvSpPr txBox="1"/>
          <p:nvPr/>
        </p:nvSpPr>
        <p:spPr>
          <a:xfrm>
            <a:off x="5497424" y="5307298"/>
            <a:ext cx="1487627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10000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WELCOME TO</a:t>
            </a:r>
          </a:p>
        </p:txBody>
      </p:sp>
      <p:pic>
        <p:nvPicPr>
          <p:cNvPr id="190" name="Layer.tiff" descr="Layer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3000" y="6388100"/>
            <a:ext cx="4318000" cy="35052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Number"/>
          <p:cNvSpPr txBox="1"/>
          <p:nvPr>
            <p:ph type="sldNum" sz="quarter" idx="2"/>
          </p:nvPr>
        </p:nvSpPr>
        <p:spPr>
          <a:xfrm>
            <a:off x="22241914" y="697105"/>
            <a:ext cx="449817" cy="462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18" name="“"/>
          <p:cNvSpPr txBox="1"/>
          <p:nvPr/>
        </p:nvSpPr>
        <p:spPr>
          <a:xfrm>
            <a:off x="3764133" y="4204859"/>
            <a:ext cx="2823869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597" sz="238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319" name="“"/>
          <p:cNvSpPr txBox="1"/>
          <p:nvPr/>
        </p:nvSpPr>
        <p:spPr>
          <a:xfrm>
            <a:off x="10937215" y="4204859"/>
            <a:ext cx="2823869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597" sz="238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320" name="“"/>
          <p:cNvSpPr txBox="1"/>
          <p:nvPr/>
        </p:nvSpPr>
        <p:spPr>
          <a:xfrm>
            <a:off x="18110299" y="4204859"/>
            <a:ext cx="2823869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597" sz="238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321" name="Manchmal fehlt dem Copilot die Weitsicht. Heißt wenn er einen Fehler an Stelle X fixt, entsteht ein neuer an Stelle Y, den er nicht erkennt."/>
          <p:cNvSpPr txBox="1"/>
          <p:nvPr/>
        </p:nvSpPr>
        <p:spPr>
          <a:xfrm>
            <a:off x="2601518" y="6244199"/>
            <a:ext cx="5149098" cy="272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ts val="4200"/>
              </a:lnSpc>
              <a:spcBef>
                <a:spcPts val="0"/>
              </a:spcBef>
              <a:defRPr i="1" sz="28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Manchmal fehlt dem Copilot die Weitsicht. Heißt wenn er einen Fehler an Stelle X fixt, entsteht ein neuer an Stelle Y, den er nicht erkennt.</a:t>
            </a:r>
          </a:p>
        </p:txBody>
      </p:sp>
      <p:sp>
        <p:nvSpPr>
          <p:cNvPr id="322" name="Leider nutzt GitHub eine Veraltete Datengrundlage für Angular und deshalb nicht geeignet für Promts zur Version 17"/>
          <p:cNvSpPr txBox="1"/>
          <p:nvPr/>
        </p:nvSpPr>
        <p:spPr>
          <a:xfrm>
            <a:off x="9812700" y="6244199"/>
            <a:ext cx="5149098" cy="219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ts val="4200"/>
              </a:lnSpc>
              <a:spcBef>
                <a:spcPts val="0"/>
              </a:spcBef>
              <a:defRPr i="1" sz="28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Leider nutzt GitHub eine Veraltete Datengrundlage für Angular und deshalb nicht geeignet für Promts zur Version 17</a:t>
            </a:r>
          </a:p>
        </p:txBody>
      </p:sp>
      <p:sp>
        <p:nvSpPr>
          <p:cNvPr id="323" name="Teilweise sind die Lösungsvorschläge noch fehlerhaft, was noch eine zusätzliche Vorsicht fordert beim Annehmen der Promts."/>
          <p:cNvSpPr txBox="1"/>
          <p:nvPr/>
        </p:nvSpPr>
        <p:spPr>
          <a:xfrm>
            <a:off x="16902233" y="6244199"/>
            <a:ext cx="5149098" cy="272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ts val="4200"/>
              </a:lnSpc>
              <a:spcBef>
                <a:spcPts val="0"/>
              </a:spcBef>
              <a:defRPr i="1" sz="28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Teilweise sind die Lösungsvorschläge noch fehlerhaft, was noch eine zusätzliche Vorsicht fordert beim Annehmen der Promts.</a:t>
            </a:r>
          </a:p>
        </p:txBody>
      </p:sp>
      <p:sp>
        <p:nvSpPr>
          <p:cNvPr id="324" name="MEINUNGEN AUS DEM…"/>
          <p:cNvSpPr txBox="1"/>
          <p:nvPr/>
        </p:nvSpPr>
        <p:spPr>
          <a:xfrm>
            <a:off x="7102894" y="1390006"/>
            <a:ext cx="10184562" cy="209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6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MEINUNGEN AUS DEM 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6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UNTERNEHMEN</a:t>
            </a:r>
          </a:p>
        </p:txBody>
      </p:sp>
      <p:sp>
        <p:nvSpPr>
          <p:cNvPr id="325" name="NEGATIVES"/>
          <p:cNvSpPr txBox="1"/>
          <p:nvPr/>
        </p:nvSpPr>
        <p:spPr>
          <a:xfrm>
            <a:off x="10956517" y="929868"/>
            <a:ext cx="2477313" cy="31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1200" sz="1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NEGATIVES</a:t>
            </a:r>
          </a:p>
        </p:txBody>
      </p:sp>
      <p:sp>
        <p:nvSpPr>
          <p:cNvPr id="326" name="Java Entwickler"/>
          <p:cNvSpPr txBox="1"/>
          <p:nvPr/>
        </p:nvSpPr>
        <p:spPr>
          <a:xfrm>
            <a:off x="3253339" y="11626064"/>
            <a:ext cx="3508757" cy="51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50000"/>
              </a:lnSpc>
              <a:spcBef>
                <a:spcPts val="0"/>
              </a:spcBef>
              <a:defRPr spc="600" sz="2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Java Entwickler</a:t>
            </a:r>
          </a:p>
        </p:txBody>
      </p:sp>
      <p:sp>
        <p:nvSpPr>
          <p:cNvPr id="327" name="Frontend Entwickler"/>
          <p:cNvSpPr txBox="1"/>
          <p:nvPr/>
        </p:nvSpPr>
        <p:spPr>
          <a:xfrm>
            <a:off x="10040408" y="11626064"/>
            <a:ext cx="4427322" cy="51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50000"/>
              </a:lnSpc>
              <a:spcBef>
                <a:spcPts val="0"/>
              </a:spcBef>
              <a:defRPr spc="600" sz="2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Frontend Entwickler</a:t>
            </a:r>
          </a:p>
        </p:txBody>
      </p:sp>
      <p:sp>
        <p:nvSpPr>
          <p:cNvPr id="328" name="Java Entwickler"/>
          <p:cNvSpPr txBox="1"/>
          <p:nvPr/>
        </p:nvSpPr>
        <p:spPr>
          <a:xfrm>
            <a:off x="17589224" y="11626064"/>
            <a:ext cx="3508757" cy="51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50000"/>
              </a:lnSpc>
              <a:spcBef>
                <a:spcPts val="0"/>
              </a:spcBef>
              <a:defRPr spc="600" sz="2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Java Entwickler</a:t>
            </a:r>
          </a:p>
        </p:txBody>
      </p:sp>
      <p:pic>
        <p:nvPicPr>
          <p:cNvPr id="32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6568" y="9317733"/>
            <a:ext cx="1962300" cy="19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6099" y="9317733"/>
            <a:ext cx="1962299" cy="19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41084" y="9317733"/>
            <a:ext cx="1962299" cy="1962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lide Number"/>
          <p:cNvSpPr txBox="1"/>
          <p:nvPr>
            <p:ph type="sldNum" sz="quarter" idx="2"/>
          </p:nvPr>
        </p:nvSpPr>
        <p:spPr>
          <a:xfrm>
            <a:off x="22263531" y="716155"/>
            <a:ext cx="406583" cy="4241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" name="WIE GEHEN WIR MIT UNSEREN KUNDEN PROJEKTEN UM?"/>
          <p:cNvSpPr txBox="1"/>
          <p:nvPr/>
        </p:nvSpPr>
        <p:spPr>
          <a:xfrm>
            <a:off x="4287976" y="873812"/>
            <a:ext cx="15890597" cy="209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6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WIE GEHEN WIR MIT UNSEREN KUNDEN PROJEKTEN UM?</a:t>
            </a:r>
          </a:p>
        </p:txBody>
      </p:sp>
      <p:sp>
        <p:nvSpPr>
          <p:cNvPr id="337" name="Circle"/>
          <p:cNvSpPr/>
          <p:nvPr/>
        </p:nvSpPr>
        <p:spPr>
          <a:xfrm>
            <a:off x="3701805" y="4712677"/>
            <a:ext cx="3481755" cy="3481755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8" name="Circle"/>
          <p:cNvSpPr/>
          <p:nvPr/>
        </p:nvSpPr>
        <p:spPr>
          <a:xfrm>
            <a:off x="10451123" y="4712677"/>
            <a:ext cx="3481755" cy="3481755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9" name="Circle"/>
          <p:cNvSpPr/>
          <p:nvPr/>
        </p:nvSpPr>
        <p:spPr>
          <a:xfrm>
            <a:off x="17347465" y="4712677"/>
            <a:ext cx="3481755" cy="3481755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0" name="DATENSCHUTZ"/>
          <p:cNvSpPr txBox="1"/>
          <p:nvPr/>
        </p:nvSpPr>
        <p:spPr>
          <a:xfrm>
            <a:off x="3620841" y="8779416"/>
            <a:ext cx="3643682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DATENSCHUTZ</a:t>
            </a:r>
          </a:p>
        </p:txBody>
      </p:sp>
      <p:sp>
        <p:nvSpPr>
          <p:cNvPr id="341" name="COPYRIGHT VERLETZUNGEN"/>
          <p:cNvSpPr txBox="1"/>
          <p:nvPr/>
        </p:nvSpPr>
        <p:spPr>
          <a:xfrm>
            <a:off x="8741434" y="8779416"/>
            <a:ext cx="6983680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COPYRIGHT VERLETZUNGEN</a:t>
            </a:r>
          </a:p>
        </p:txBody>
      </p:sp>
      <p:sp>
        <p:nvSpPr>
          <p:cNvPr id="342" name="DATEN TRANSFER"/>
          <p:cNvSpPr txBox="1"/>
          <p:nvPr/>
        </p:nvSpPr>
        <p:spPr>
          <a:xfrm>
            <a:off x="16888041" y="8779416"/>
            <a:ext cx="4400602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DATEN TRANSFER</a:t>
            </a:r>
          </a:p>
        </p:txBody>
      </p:sp>
      <p:pic>
        <p:nvPicPr>
          <p:cNvPr id="34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31599" y="5793154"/>
            <a:ext cx="13208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96582" y="5786804"/>
            <a:ext cx="1092201" cy="13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17855" y="5793154"/>
            <a:ext cx="2140975" cy="132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0" name="Shape"/>
          <p:cNvSpPr/>
          <p:nvPr/>
        </p:nvSpPr>
        <p:spPr>
          <a:xfrm>
            <a:off x="10293786" y="4959786"/>
            <a:ext cx="3796428" cy="3796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lnSpc>
                <a:spcPct val="100000"/>
              </a:lnSpc>
              <a:spcBef>
                <a:spcPts val="0"/>
              </a:spcBef>
              <a:defRPr sz="2900">
                <a:solidFill>
                  <a:srgbClr val="5E5E5E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3" name="JAN BREMAUER"/>
          <p:cNvSpPr txBox="1"/>
          <p:nvPr/>
        </p:nvSpPr>
        <p:spPr>
          <a:xfrm>
            <a:off x="8670696" y="7608909"/>
            <a:ext cx="6966408" cy="1083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6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JAN BREMAUER</a:t>
            </a:r>
          </a:p>
        </p:txBody>
      </p:sp>
      <p:sp>
        <p:nvSpPr>
          <p:cNvPr id="354" name="Java Backend/Cloud Entwickler"/>
          <p:cNvSpPr txBox="1"/>
          <p:nvPr/>
        </p:nvSpPr>
        <p:spPr>
          <a:xfrm>
            <a:off x="4862828" y="8813908"/>
            <a:ext cx="14658344" cy="388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50000"/>
              </a:lnSpc>
              <a:spcBef>
                <a:spcPts val="0"/>
              </a:spcBef>
              <a:defRPr spc="333" sz="20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Java Backend/Cloud Entwickler</a:t>
            </a:r>
          </a:p>
        </p:txBody>
      </p:sp>
      <p:sp>
        <p:nvSpPr>
          <p:cNvPr id="355" name="Rounded Rectangle"/>
          <p:cNvSpPr/>
          <p:nvPr/>
        </p:nvSpPr>
        <p:spPr>
          <a:xfrm>
            <a:off x="9941880" y="2035556"/>
            <a:ext cx="4500240" cy="4501752"/>
          </a:xfrm>
          <a:prstGeom prst="roundRect">
            <a:avLst>
              <a:gd name="adj" fmla="val 10455"/>
            </a:avLst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6" name="github.com/bremade"/>
          <p:cNvSpPr txBox="1"/>
          <p:nvPr/>
        </p:nvSpPr>
        <p:spPr>
          <a:xfrm>
            <a:off x="5935140" y="11479381"/>
            <a:ext cx="3593404" cy="388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50000"/>
              </a:lnSpc>
              <a:spcBef>
                <a:spcPts val="0"/>
              </a:spcBef>
              <a:defRPr spc="333" sz="20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github.com/bremade</a:t>
            </a:r>
          </a:p>
        </p:txBody>
      </p:sp>
      <p:sp>
        <p:nvSpPr>
          <p:cNvPr id="357" name="linkedin.com/in/janbremauer"/>
          <p:cNvSpPr txBox="1"/>
          <p:nvPr/>
        </p:nvSpPr>
        <p:spPr>
          <a:xfrm>
            <a:off x="14402038" y="11479381"/>
            <a:ext cx="4500240" cy="388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50000"/>
              </a:lnSpc>
              <a:spcBef>
                <a:spcPts val="0"/>
              </a:spcBef>
              <a:defRPr spc="333" sz="20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linkedin.com/in/janbremauer</a:t>
            </a:r>
          </a:p>
        </p:txBody>
      </p:sp>
      <p:sp>
        <p:nvSpPr>
          <p:cNvPr id="358" name="bremauer.cc"/>
          <p:cNvSpPr txBox="1"/>
          <p:nvPr/>
        </p:nvSpPr>
        <p:spPr>
          <a:xfrm>
            <a:off x="11185315" y="11479381"/>
            <a:ext cx="2013370" cy="388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50000"/>
              </a:lnSpc>
              <a:spcBef>
                <a:spcPts val="0"/>
              </a:spcBef>
              <a:defRPr spc="333" sz="20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bremauer.cc</a:t>
            </a:r>
          </a:p>
        </p:txBody>
      </p:sp>
      <p:pic>
        <p:nvPicPr>
          <p:cNvPr id="3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10594" y="10115733"/>
            <a:ext cx="1083128" cy="1083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0278" y="10115733"/>
            <a:ext cx="1083128" cy="1083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56198" y="10115733"/>
            <a:ext cx="1071604" cy="1083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22305482" y="697105"/>
            <a:ext cx="322681" cy="462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95" name="“"/>
          <p:cNvSpPr txBox="1"/>
          <p:nvPr/>
        </p:nvSpPr>
        <p:spPr>
          <a:xfrm>
            <a:off x="3764133" y="4204859"/>
            <a:ext cx="2823869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597" sz="238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96" name="“"/>
          <p:cNvSpPr txBox="1"/>
          <p:nvPr/>
        </p:nvSpPr>
        <p:spPr>
          <a:xfrm>
            <a:off x="10937215" y="4204859"/>
            <a:ext cx="2823869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597" sz="238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97" name="“"/>
          <p:cNvSpPr txBox="1"/>
          <p:nvPr/>
        </p:nvSpPr>
        <p:spPr>
          <a:xfrm>
            <a:off x="18110299" y="4204859"/>
            <a:ext cx="2823869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597" sz="238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98" name="Gerade beim Generieren…"/>
          <p:cNvSpPr txBox="1"/>
          <p:nvPr/>
        </p:nvSpPr>
        <p:spPr>
          <a:xfrm>
            <a:off x="2601518" y="6244199"/>
            <a:ext cx="5149098" cy="1660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828433">
              <a:lnSpc>
                <a:spcPts val="4200"/>
              </a:lnSpc>
              <a:spcBef>
                <a:spcPts val="0"/>
              </a:spcBef>
              <a:defRPr i="1" sz="2800">
                <a:solidFill>
                  <a:srgbClr val="7F7F7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Gerade beim Generieren </a:t>
            </a:r>
          </a:p>
          <a:p>
            <a:pPr algn="ctr" defTabSz="1828433">
              <a:lnSpc>
                <a:spcPts val="4200"/>
              </a:lnSpc>
              <a:spcBef>
                <a:spcPts val="0"/>
              </a:spcBef>
              <a:defRPr i="1" sz="2800">
                <a:solidFill>
                  <a:srgbClr val="7F7F7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von 2nd Level Dokumentation hat sich der Copilot schon gelohnt.</a:t>
            </a:r>
          </a:p>
        </p:txBody>
      </p:sp>
      <p:sp>
        <p:nvSpPr>
          <p:cNvPr id="199" name="Ich konnte durch…"/>
          <p:cNvSpPr txBox="1"/>
          <p:nvPr/>
        </p:nvSpPr>
        <p:spPr>
          <a:xfrm>
            <a:off x="9812700" y="6244199"/>
            <a:ext cx="5149098" cy="1660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828433">
              <a:lnSpc>
                <a:spcPts val="4200"/>
              </a:lnSpc>
              <a:spcBef>
                <a:spcPts val="0"/>
              </a:spcBef>
              <a:defRPr i="1" sz="2800">
                <a:solidFill>
                  <a:srgbClr val="7F7F7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Ich konnte durch </a:t>
            </a:r>
          </a:p>
          <a:p>
            <a:pPr algn="ctr" defTabSz="1828433">
              <a:lnSpc>
                <a:spcPts val="4200"/>
              </a:lnSpc>
              <a:spcBef>
                <a:spcPts val="0"/>
              </a:spcBef>
              <a:defRPr i="1" sz="2800">
                <a:solidFill>
                  <a:srgbClr val="7F7F7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den Copiloten meine Testaufwände deutlich reduzieren.</a:t>
            </a:r>
          </a:p>
        </p:txBody>
      </p:sp>
      <p:sp>
        <p:nvSpPr>
          <p:cNvPr id="200" name="Das Migrieren von Apache auf NGINX hat mit dem Inline Copilot fehlerfrei funktioniert. Hat sich fast wie Gedankenlesen angefühlt."/>
          <p:cNvSpPr txBox="1"/>
          <p:nvPr/>
        </p:nvSpPr>
        <p:spPr>
          <a:xfrm>
            <a:off x="16902233" y="6244199"/>
            <a:ext cx="5149098" cy="272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ts val="4200"/>
              </a:lnSpc>
              <a:spcBef>
                <a:spcPts val="0"/>
              </a:spcBef>
              <a:defRPr i="1" sz="2800">
                <a:solidFill>
                  <a:srgbClr val="7F7F7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Das Migrieren von Apache auf NGINX hat mit dem Inline Copilot fehlerfrei funktioniert. Hat sich fast wie Gedankenlesen angefühlt.</a:t>
            </a:r>
          </a:p>
        </p:txBody>
      </p:sp>
      <p:sp>
        <p:nvSpPr>
          <p:cNvPr id="201" name="MEINUNGEN AUS DEM…"/>
          <p:cNvSpPr txBox="1"/>
          <p:nvPr/>
        </p:nvSpPr>
        <p:spPr>
          <a:xfrm>
            <a:off x="7102894" y="1390006"/>
            <a:ext cx="10184562" cy="2099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66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MEINUNGEN AUS DEM 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66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UNTERNEHMEN</a:t>
            </a:r>
          </a:p>
        </p:txBody>
      </p:sp>
      <p:sp>
        <p:nvSpPr>
          <p:cNvPr id="202" name="POSITIVE"/>
          <p:cNvSpPr txBox="1"/>
          <p:nvPr/>
        </p:nvSpPr>
        <p:spPr>
          <a:xfrm>
            <a:off x="11133504" y="929868"/>
            <a:ext cx="2123339" cy="31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1200"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POSITIVE</a:t>
            </a:r>
          </a:p>
        </p:txBody>
      </p:sp>
      <p:sp>
        <p:nvSpPr>
          <p:cNvPr id="203" name="Java Entwickler"/>
          <p:cNvSpPr txBox="1"/>
          <p:nvPr/>
        </p:nvSpPr>
        <p:spPr>
          <a:xfrm>
            <a:off x="3253339" y="11626064"/>
            <a:ext cx="3508757" cy="51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50000"/>
              </a:lnSpc>
              <a:spcBef>
                <a:spcPts val="0"/>
              </a:spcBef>
              <a:defRPr spc="600" sz="2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Java Entwickler</a:t>
            </a:r>
          </a:p>
        </p:txBody>
      </p:sp>
      <p:sp>
        <p:nvSpPr>
          <p:cNvPr id="204" name="Frontend Entwickler"/>
          <p:cNvSpPr txBox="1"/>
          <p:nvPr/>
        </p:nvSpPr>
        <p:spPr>
          <a:xfrm>
            <a:off x="10040408" y="11626064"/>
            <a:ext cx="4427322" cy="51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50000"/>
              </a:lnSpc>
              <a:spcBef>
                <a:spcPts val="0"/>
              </a:spcBef>
              <a:defRPr spc="600" sz="2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Frontend Entwickler</a:t>
            </a:r>
          </a:p>
        </p:txBody>
      </p:sp>
      <p:sp>
        <p:nvSpPr>
          <p:cNvPr id="205" name="Java Entwickler"/>
          <p:cNvSpPr txBox="1"/>
          <p:nvPr/>
        </p:nvSpPr>
        <p:spPr>
          <a:xfrm>
            <a:off x="17589224" y="11626064"/>
            <a:ext cx="3508757" cy="51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50000"/>
              </a:lnSpc>
              <a:spcBef>
                <a:spcPts val="0"/>
              </a:spcBef>
              <a:defRPr spc="600" sz="2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Java Entwickler</a:t>
            </a:r>
          </a:p>
        </p:txBody>
      </p:sp>
      <p:pic>
        <p:nvPicPr>
          <p:cNvPr id="2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6568" y="9317733"/>
            <a:ext cx="1962300" cy="19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06099" y="9317733"/>
            <a:ext cx="1962300" cy="19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41083" y="9317733"/>
            <a:ext cx="1962300" cy="1962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22305482" y="697105"/>
            <a:ext cx="322681" cy="462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13" name="PRODUCTIVITY"/>
          <p:cNvSpPr txBox="1"/>
          <p:nvPr/>
        </p:nvSpPr>
        <p:spPr>
          <a:xfrm>
            <a:off x="8927289" y="1390006"/>
            <a:ext cx="6472708" cy="1083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6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PRODUCTIVITY</a:t>
            </a:r>
          </a:p>
        </p:txBody>
      </p:sp>
      <p:sp>
        <p:nvSpPr>
          <p:cNvPr id="214" name="FACTS"/>
          <p:cNvSpPr txBox="1"/>
          <p:nvPr/>
        </p:nvSpPr>
        <p:spPr>
          <a:xfrm>
            <a:off x="11440809" y="929868"/>
            <a:ext cx="1445668" cy="31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1200" sz="1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FACTS</a:t>
            </a:r>
          </a:p>
        </p:txBody>
      </p:sp>
      <p:sp>
        <p:nvSpPr>
          <p:cNvPr id="215" name="Erhöht nachweislich die Produktivität der Entwickler und…"/>
          <p:cNvSpPr txBox="1"/>
          <p:nvPr/>
        </p:nvSpPr>
        <p:spPr>
          <a:xfrm>
            <a:off x="4872571" y="2619586"/>
            <a:ext cx="14658344" cy="842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828433">
              <a:lnSpc>
                <a:spcPct val="150000"/>
              </a:lnSpc>
              <a:spcBef>
                <a:spcPts val="0"/>
              </a:spcBef>
              <a:defRPr spc="333" sz="20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Erhöht nachweislich die Produktivität der Entwickler und </a:t>
            </a:r>
          </a:p>
          <a:p>
            <a:pPr algn="ctr" defTabSz="1828433">
              <a:lnSpc>
                <a:spcPct val="150000"/>
              </a:lnSpc>
              <a:spcBef>
                <a:spcPts val="0"/>
              </a:spcBef>
              <a:defRPr spc="333" sz="20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beschleunigt das Tempo der Softwareentwicklung</a:t>
            </a:r>
          </a:p>
        </p:txBody>
      </p:sp>
      <p:sp>
        <p:nvSpPr>
          <p:cNvPr id="216" name="GLÜCKLICHERE…"/>
          <p:cNvSpPr txBox="1"/>
          <p:nvPr/>
        </p:nvSpPr>
        <p:spPr>
          <a:xfrm>
            <a:off x="4775200" y="9628146"/>
            <a:ext cx="3949295" cy="107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GLÜCKLICHERE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ENTWICKLER</a:t>
            </a:r>
          </a:p>
        </p:txBody>
      </p:sp>
      <p:sp>
        <p:nvSpPr>
          <p:cNvPr id="217" name="SCHNELLERE…"/>
          <p:cNvSpPr txBox="1"/>
          <p:nvPr/>
        </p:nvSpPr>
        <p:spPr>
          <a:xfrm>
            <a:off x="10363912" y="9628146"/>
            <a:ext cx="3662783" cy="107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SCHNELLERE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ENTWICKLUNG</a:t>
            </a:r>
          </a:p>
        </p:txBody>
      </p:sp>
      <p:sp>
        <p:nvSpPr>
          <p:cNvPr id="218" name="AUTOMATISCHE…"/>
          <p:cNvSpPr txBox="1"/>
          <p:nvPr/>
        </p:nvSpPr>
        <p:spPr>
          <a:xfrm>
            <a:off x="15403950" y="9628146"/>
            <a:ext cx="3959048" cy="1565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AUTOMATISCHE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CODE 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GENERIERUNG</a:t>
            </a:r>
          </a:p>
        </p:txBody>
      </p:sp>
      <p:graphicFrame>
        <p:nvGraphicFramePr>
          <p:cNvPr id="219" name="2D Doughnut Chart"/>
          <p:cNvGraphicFramePr/>
          <p:nvPr/>
        </p:nvGraphicFramePr>
        <p:xfrm>
          <a:off x="4557688" y="4352901"/>
          <a:ext cx="4384319" cy="438431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220" name="2D Doughnut Chart"/>
          <p:cNvGraphicFramePr/>
          <p:nvPr/>
        </p:nvGraphicFramePr>
        <p:xfrm>
          <a:off x="9971484" y="4352901"/>
          <a:ext cx="4384319" cy="438431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221" name="2D Doughnut Chart"/>
          <p:cNvGraphicFramePr/>
          <p:nvPr/>
        </p:nvGraphicFramePr>
        <p:xfrm>
          <a:off x="15191314" y="4352901"/>
          <a:ext cx="4384319" cy="438431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222" name="75%"/>
          <p:cNvSpPr txBox="1"/>
          <p:nvPr/>
        </p:nvSpPr>
        <p:spPr>
          <a:xfrm>
            <a:off x="5919108" y="6127550"/>
            <a:ext cx="1661479" cy="835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937" sz="50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75%</a:t>
            </a:r>
          </a:p>
        </p:txBody>
      </p:sp>
      <p:sp>
        <p:nvSpPr>
          <p:cNvPr id="223" name="55%"/>
          <p:cNvSpPr txBox="1"/>
          <p:nvPr/>
        </p:nvSpPr>
        <p:spPr>
          <a:xfrm>
            <a:off x="11361261" y="6127550"/>
            <a:ext cx="1661478" cy="835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937" sz="50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55%</a:t>
            </a:r>
          </a:p>
        </p:txBody>
      </p:sp>
      <p:sp>
        <p:nvSpPr>
          <p:cNvPr id="224" name="46%"/>
          <p:cNvSpPr txBox="1"/>
          <p:nvPr/>
        </p:nvSpPr>
        <p:spPr>
          <a:xfrm>
            <a:off x="16746699" y="6127550"/>
            <a:ext cx="1661479" cy="835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937" sz="50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46%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lide Number"/>
          <p:cNvSpPr txBox="1"/>
          <p:nvPr>
            <p:ph type="sldNum" sz="quarter" idx="2"/>
          </p:nvPr>
        </p:nvSpPr>
        <p:spPr>
          <a:xfrm>
            <a:off x="22305482" y="697105"/>
            <a:ext cx="322681" cy="462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29" name="CoPilot?"/>
          <p:cNvSpPr txBox="1"/>
          <p:nvPr/>
        </p:nvSpPr>
        <p:spPr>
          <a:xfrm>
            <a:off x="10370375" y="1300876"/>
            <a:ext cx="3643250" cy="108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6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CoPilot?</a:t>
            </a:r>
          </a:p>
        </p:txBody>
      </p:sp>
      <p:sp>
        <p:nvSpPr>
          <p:cNvPr id="230" name="DEMO TIME"/>
          <p:cNvSpPr txBox="1"/>
          <p:nvPr/>
        </p:nvSpPr>
        <p:spPr>
          <a:xfrm>
            <a:off x="10937822" y="929868"/>
            <a:ext cx="2514703" cy="31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1200"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DEMO TIME</a:t>
            </a:r>
          </a:p>
        </p:txBody>
      </p:sp>
      <p:grpSp>
        <p:nvGrpSpPr>
          <p:cNvPr id="245" name="Group"/>
          <p:cNvGrpSpPr/>
          <p:nvPr/>
        </p:nvGrpSpPr>
        <p:grpSpPr>
          <a:xfrm>
            <a:off x="2677018" y="2635606"/>
            <a:ext cx="19029965" cy="10350508"/>
            <a:chOff x="0" y="0"/>
            <a:chExt cx="19029964" cy="10350507"/>
          </a:xfrm>
        </p:grpSpPr>
        <p:sp>
          <p:nvSpPr>
            <p:cNvPr id="231" name="Shape"/>
            <p:cNvSpPr/>
            <p:nvPr/>
          </p:nvSpPr>
          <p:spPr>
            <a:xfrm>
              <a:off x="0" y="9950830"/>
              <a:ext cx="9585463" cy="399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862"/>
                  </a:moveTo>
                  <a:cubicBezTo>
                    <a:pt x="0" y="12738"/>
                    <a:pt x="732" y="21600"/>
                    <a:pt x="1904" y="21600"/>
                  </a:cubicBezTo>
                  <a:cubicBezTo>
                    <a:pt x="3075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2" name="Shape"/>
            <p:cNvSpPr/>
            <p:nvPr/>
          </p:nvSpPr>
          <p:spPr>
            <a:xfrm>
              <a:off x="9444497" y="9950830"/>
              <a:ext cx="9585463" cy="399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8862"/>
                  </a:moveTo>
                  <a:cubicBezTo>
                    <a:pt x="21600" y="12738"/>
                    <a:pt x="20867" y="21600"/>
                    <a:pt x="19694" y="21600"/>
                  </a:cubicBezTo>
                  <a:cubicBezTo>
                    <a:pt x="18521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8862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3" name="Shape"/>
            <p:cNvSpPr/>
            <p:nvPr/>
          </p:nvSpPr>
          <p:spPr>
            <a:xfrm>
              <a:off x="1875884" y="-1"/>
              <a:ext cx="15419151" cy="9981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17" y="0"/>
                  </a:moveTo>
                  <a:cubicBezTo>
                    <a:pt x="683" y="0"/>
                    <a:pt x="683" y="0"/>
                    <a:pt x="683" y="0"/>
                  </a:cubicBezTo>
                  <a:cubicBezTo>
                    <a:pt x="304" y="0"/>
                    <a:pt x="0" y="444"/>
                    <a:pt x="0" y="998"/>
                  </a:cubicBezTo>
                  <a:cubicBezTo>
                    <a:pt x="0" y="4834"/>
                    <a:pt x="0" y="4834"/>
                    <a:pt x="0" y="4834"/>
                  </a:cubicBezTo>
                  <a:cubicBezTo>
                    <a:pt x="0" y="20602"/>
                    <a:pt x="0" y="20602"/>
                    <a:pt x="0" y="20602"/>
                  </a:cubicBezTo>
                  <a:cubicBezTo>
                    <a:pt x="0" y="21156"/>
                    <a:pt x="304" y="21600"/>
                    <a:pt x="683" y="21600"/>
                  </a:cubicBezTo>
                  <a:cubicBezTo>
                    <a:pt x="20917" y="21600"/>
                    <a:pt x="20917" y="21600"/>
                    <a:pt x="20917" y="21600"/>
                  </a:cubicBezTo>
                  <a:cubicBezTo>
                    <a:pt x="21296" y="21600"/>
                    <a:pt x="21600" y="21156"/>
                    <a:pt x="21600" y="20602"/>
                  </a:cubicBezTo>
                  <a:cubicBezTo>
                    <a:pt x="21600" y="998"/>
                    <a:pt x="21600" y="998"/>
                    <a:pt x="21600" y="998"/>
                  </a:cubicBezTo>
                  <a:cubicBezTo>
                    <a:pt x="21600" y="444"/>
                    <a:pt x="21296" y="0"/>
                    <a:pt x="20917" y="0"/>
                  </a:cubicBezTo>
                  <a:close/>
                </a:path>
              </a:pathLst>
            </a:custGeom>
            <a:solidFill>
              <a:srgbClr val="D2D3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4" name="Shape"/>
            <p:cNvSpPr/>
            <p:nvPr/>
          </p:nvSpPr>
          <p:spPr>
            <a:xfrm>
              <a:off x="1930105" y="51237"/>
              <a:ext cx="15321563" cy="9879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1" y="21600"/>
                  </a:moveTo>
                  <a:cubicBezTo>
                    <a:pt x="275" y="21600"/>
                    <a:pt x="0" y="21197"/>
                    <a:pt x="0" y="20704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0" y="403"/>
                    <a:pt x="275" y="0"/>
                    <a:pt x="611" y="0"/>
                  </a:cubicBezTo>
                  <a:cubicBezTo>
                    <a:pt x="20974" y="0"/>
                    <a:pt x="20974" y="0"/>
                    <a:pt x="20974" y="0"/>
                  </a:cubicBezTo>
                  <a:cubicBezTo>
                    <a:pt x="21325" y="0"/>
                    <a:pt x="21600" y="403"/>
                    <a:pt x="21600" y="896"/>
                  </a:cubicBezTo>
                  <a:cubicBezTo>
                    <a:pt x="21600" y="20704"/>
                    <a:pt x="21600" y="20704"/>
                    <a:pt x="21600" y="20704"/>
                  </a:cubicBezTo>
                  <a:cubicBezTo>
                    <a:pt x="21600" y="21197"/>
                    <a:pt x="21325" y="21600"/>
                    <a:pt x="20974" y="21600"/>
                  </a:cubicBezTo>
                  <a:lnTo>
                    <a:pt x="611" y="21600"/>
                  </a:lnTo>
                  <a:close/>
                </a:path>
              </a:pathLst>
            </a:custGeom>
            <a:solidFill>
              <a:srgbClr val="1818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5" name="Shape"/>
            <p:cNvSpPr/>
            <p:nvPr/>
          </p:nvSpPr>
          <p:spPr>
            <a:xfrm>
              <a:off x="1930105" y="9510168"/>
              <a:ext cx="15321563" cy="420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524" y="3161"/>
                    <a:pt x="21432" y="4741"/>
                    <a:pt x="21325" y="4741"/>
                  </a:cubicBezTo>
                  <a:cubicBezTo>
                    <a:pt x="275" y="4741"/>
                    <a:pt x="275" y="4741"/>
                    <a:pt x="275" y="4741"/>
                  </a:cubicBezTo>
                  <a:cubicBezTo>
                    <a:pt x="153" y="4741"/>
                    <a:pt x="61" y="3161"/>
                    <a:pt x="0" y="0"/>
                  </a:cubicBezTo>
                  <a:cubicBezTo>
                    <a:pt x="0" y="527"/>
                    <a:pt x="0" y="527"/>
                    <a:pt x="0" y="527"/>
                  </a:cubicBezTo>
                  <a:cubicBezTo>
                    <a:pt x="0" y="12117"/>
                    <a:pt x="275" y="21600"/>
                    <a:pt x="611" y="21600"/>
                  </a:cubicBezTo>
                  <a:cubicBezTo>
                    <a:pt x="20974" y="21600"/>
                    <a:pt x="20974" y="21600"/>
                    <a:pt x="20974" y="21600"/>
                  </a:cubicBezTo>
                  <a:cubicBezTo>
                    <a:pt x="21325" y="21600"/>
                    <a:pt x="21600" y="12117"/>
                    <a:pt x="21600" y="527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0C0D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6" name="Rectangle"/>
            <p:cNvSpPr/>
            <p:nvPr/>
          </p:nvSpPr>
          <p:spPr>
            <a:xfrm>
              <a:off x="0" y="9786862"/>
              <a:ext cx="19029965" cy="327936"/>
            </a:xfrm>
            <a:prstGeom prst="rect">
              <a:avLst/>
            </a:prstGeom>
            <a:solidFill>
              <a:srgbClr val="D2D6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7" name="Shape"/>
            <p:cNvSpPr/>
            <p:nvPr/>
          </p:nvSpPr>
          <p:spPr>
            <a:xfrm>
              <a:off x="8143302" y="9786862"/>
              <a:ext cx="2732509" cy="184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71" y="12000"/>
                    <a:pt x="943" y="21600"/>
                    <a:pt x="1886" y="21600"/>
                  </a:cubicBezTo>
                  <a:cubicBezTo>
                    <a:pt x="19714" y="21600"/>
                    <a:pt x="19714" y="21600"/>
                    <a:pt x="19714" y="21600"/>
                  </a:cubicBezTo>
                  <a:cubicBezTo>
                    <a:pt x="20657" y="21600"/>
                    <a:pt x="21429" y="1200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8" name="Rectangle"/>
            <p:cNvSpPr/>
            <p:nvPr/>
          </p:nvSpPr>
          <p:spPr>
            <a:xfrm>
              <a:off x="2439735" y="676369"/>
              <a:ext cx="14302296" cy="8536608"/>
            </a:xfrm>
            <a:prstGeom prst="rect">
              <a:avLst/>
            </a:prstGeom>
            <a:solidFill>
              <a:srgbClr val="0C0D1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39" name="Rectangle"/>
            <p:cNvSpPr/>
            <p:nvPr/>
          </p:nvSpPr>
          <p:spPr>
            <a:xfrm>
              <a:off x="2483108" y="727606"/>
              <a:ext cx="14204703" cy="8444373"/>
            </a:xfrm>
            <a:prstGeom prst="rect">
              <a:avLst/>
            </a:prstGeom>
            <a:solidFill>
              <a:srgbClr val="C6C6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0" name="Oval"/>
            <p:cNvSpPr/>
            <p:nvPr/>
          </p:nvSpPr>
          <p:spPr>
            <a:xfrm>
              <a:off x="9498716" y="317685"/>
              <a:ext cx="162652" cy="153723"/>
            </a:xfrm>
            <a:prstGeom prst="ellipse">
              <a:avLst/>
            </a:prstGeom>
            <a:solidFill>
              <a:srgbClr val="2C2C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1" name="Oval"/>
            <p:cNvSpPr/>
            <p:nvPr/>
          </p:nvSpPr>
          <p:spPr>
            <a:xfrm>
              <a:off x="9498716" y="307440"/>
              <a:ext cx="162652" cy="143473"/>
            </a:xfrm>
            <a:prstGeom prst="ellipse">
              <a:avLst/>
            </a:prstGeom>
            <a:solidFill>
              <a:srgbClr val="0A0A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2" name="Circle"/>
            <p:cNvSpPr/>
            <p:nvPr/>
          </p:nvSpPr>
          <p:spPr>
            <a:xfrm>
              <a:off x="9531243" y="327937"/>
              <a:ext cx="97594" cy="10248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3" name="Circle"/>
            <p:cNvSpPr/>
            <p:nvPr/>
          </p:nvSpPr>
          <p:spPr>
            <a:xfrm>
              <a:off x="9552929" y="358677"/>
              <a:ext cx="54218" cy="51242"/>
            </a:xfrm>
            <a:prstGeom prst="ellipse">
              <a:avLst/>
            </a:prstGeom>
            <a:solidFill>
              <a:srgbClr val="2C99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44" name="Shape"/>
            <p:cNvSpPr/>
            <p:nvPr/>
          </p:nvSpPr>
          <p:spPr>
            <a:xfrm>
              <a:off x="9558635" y="359139"/>
              <a:ext cx="42811" cy="40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828433">
                <a:lnSpc>
                  <a:spcPct val="100000"/>
                </a:lnSpc>
                <a:spcBef>
                  <a:spcPts val="0"/>
                </a:spcBef>
                <a:defRPr sz="3400">
                  <a:solidFill>
                    <a:srgbClr val="7F7F7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246" name="hero-lg-6a98e47708e8.mp4" descr="hero-lg-6a98e47708e8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665936" y="3278861"/>
            <a:ext cx="14749930" cy="8686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4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lide Number"/>
          <p:cNvSpPr txBox="1"/>
          <p:nvPr>
            <p:ph type="sldNum" sz="quarter" idx="2"/>
          </p:nvPr>
        </p:nvSpPr>
        <p:spPr>
          <a:xfrm>
            <a:off x="22305482" y="697105"/>
            <a:ext cx="322681" cy="462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49" name="Line"/>
          <p:cNvSpPr/>
          <p:nvPr/>
        </p:nvSpPr>
        <p:spPr>
          <a:xfrm flipH="1">
            <a:off x="8132233" y="1348110"/>
            <a:ext cx="1" cy="11059543"/>
          </a:xfrm>
          <a:prstGeom prst="line">
            <a:avLst/>
          </a:prstGeom>
          <a:ln w="3175">
            <a:solidFill>
              <a:srgbClr val="5E5E5E"/>
            </a:solidFill>
            <a:miter/>
          </a:ln>
        </p:spPr>
        <p:txBody>
          <a:bodyPr lIns="45719" rIns="45719"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0" name="Line"/>
          <p:cNvSpPr/>
          <p:nvPr/>
        </p:nvSpPr>
        <p:spPr>
          <a:xfrm flipH="1">
            <a:off x="16273670" y="1348110"/>
            <a:ext cx="1" cy="11059543"/>
          </a:xfrm>
          <a:prstGeom prst="line">
            <a:avLst/>
          </a:prstGeom>
          <a:ln w="3175">
            <a:solidFill>
              <a:srgbClr val="5E5E5E"/>
            </a:solidFill>
            <a:miter/>
          </a:ln>
        </p:spPr>
        <p:txBody>
          <a:bodyPr lIns="45719" rIns="45719"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1" name="Line"/>
          <p:cNvSpPr/>
          <p:nvPr/>
        </p:nvSpPr>
        <p:spPr>
          <a:xfrm>
            <a:off x="-279894" y="6858000"/>
            <a:ext cx="24664946" cy="0"/>
          </a:xfrm>
          <a:prstGeom prst="line">
            <a:avLst/>
          </a:prstGeom>
          <a:ln w="3175">
            <a:solidFill>
              <a:srgbClr val="5E5E5E"/>
            </a:solidFill>
            <a:miter/>
          </a:ln>
        </p:spPr>
        <p:txBody>
          <a:bodyPr lIns="45719" rIns="45719"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2" name="IDE…"/>
          <p:cNvSpPr txBox="1"/>
          <p:nvPr/>
        </p:nvSpPr>
        <p:spPr>
          <a:xfrm>
            <a:off x="2393043" y="3954019"/>
            <a:ext cx="3348635" cy="107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IDE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INTEGRATION</a:t>
            </a:r>
          </a:p>
        </p:txBody>
      </p:sp>
      <p:sp>
        <p:nvSpPr>
          <p:cNvPr id="253" name="DOKUMENTATIONS…"/>
          <p:cNvSpPr txBox="1"/>
          <p:nvPr/>
        </p:nvSpPr>
        <p:spPr>
          <a:xfrm>
            <a:off x="9910818" y="3954019"/>
            <a:ext cx="4664965" cy="107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DOKUMENTATIONS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VORSCHLÄGE</a:t>
            </a:r>
          </a:p>
        </p:txBody>
      </p:sp>
      <p:sp>
        <p:nvSpPr>
          <p:cNvPr id="254" name="MULTI-LANGUAGE…"/>
          <p:cNvSpPr txBox="1"/>
          <p:nvPr/>
        </p:nvSpPr>
        <p:spPr>
          <a:xfrm>
            <a:off x="18106011" y="3954019"/>
            <a:ext cx="4482898" cy="107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MULTI-LANGUAGE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SUPPORT</a:t>
            </a:r>
          </a:p>
        </p:txBody>
      </p:sp>
      <p:sp>
        <p:nvSpPr>
          <p:cNvPr id="255" name="TEST…"/>
          <p:cNvSpPr txBox="1"/>
          <p:nvPr/>
        </p:nvSpPr>
        <p:spPr>
          <a:xfrm>
            <a:off x="2251006" y="9699825"/>
            <a:ext cx="3632709" cy="1070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TEST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GENERIERUNG</a:t>
            </a:r>
          </a:p>
        </p:txBody>
      </p:sp>
      <p:sp>
        <p:nvSpPr>
          <p:cNvPr id="256" name="MULTI-LINE…"/>
          <p:cNvSpPr txBox="1"/>
          <p:nvPr/>
        </p:nvSpPr>
        <p:spPr>
          <a:xfrm>
            <a:off x="9866419" y="9699825"/>
            <a:ext cx="4753763" cy="1070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MULTI-LINE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CODEVERSCHLÄGE</a:t>
            </a:r>
          </a:p>
        </p:txBody>
      </p:sp>
      <p:sp>
        <p:nvSpPr>
          <p:cNvPr id="257" name="COOPERATIVES…"/>
          <p:cNvSpPr txBox="1"/>
          <p:nvPr/>
        </p:nvSpPr>
        <p:spPr>
          <a:xfrm>
            <a:off x="18299966" y="9699825"/>
            <a:ext cx="4094989" cy="1070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COOPERATIVES 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ARBEITEN</a:t>
            </a: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9010" y="2156343"/>
            <a:ext cx="1536701" cy="146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28756" y="2149993"/>
            <a:ext cx="1854201" cy="147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07815" y="2251593"/>
            <a:ext cx="12065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79110" y="7818940"/>
            <a:ext cx="1536701" cy="156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672830" y="8041190"/>
            <a:ext cx="1295401" cy="11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241860" y="7780840"/>
            <a:ext cx="1651001" cy="163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lide Number"/>
          <p:cNvSpPr txBox="1"/>
          <p:nvPr>
            <p:ph type="sldNum" sz="quarter" idx="2"/>
          </p:nvPr>
        </p:nvSpPr>
        <p:spPr>
          <a:xfrm>
            <a:off x="22312545" y="716155"/>
            <a:ext cx="308555" cy="4241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INTEGRATION"/>
          <p:cNvSpPr txBox="1"/>
          <p:nvPr/>
        </p:nvSpPr>
        <p:spPr>
          <a:xfrm>
            <a:off x="2616102" y="6454091"/>
            <a:ext cx="3723743" cy="807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INTEGRATION</a:t>
            </a:r>
          </a:p>
        </p:txBody>
      </p:sp>
      <p:pic>
        <p:nvPicPr>
          <p:cNvPr id="2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67301" y="1113430"/>
            <a:ext cx="13895649" cy="11489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ircle"/>
          <p:cNvSpPr/>
          <p:nvPr/>
        </p:nvSpPr>
        <p:spPr>
          <a:xfrm>
            <a:off x="10451123" y="4712677"/>
            <a:ext cx="3481755" cy="3481755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xfrm>
            <a:off x="22305482" y="697105"/>
            <a:ext cx="322681" cy="462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75" name="DATENSCHUTZ"/>
          <p:cNvSpPr txBox="1"/>
          <p:nvPr/>
        </p:nvSpPr>
        <p:spPr>
          <a:xfrm>
            <a:off x="8459216" y="1390006"/>
            <a:ext cx="7471918" cy="1083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6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DATENSCHUTZ</a:t>
            </a:r>
          </a:p>
        </p:txBody>
      </p:sp>
      <p:sp>
        <p:nvSpPr>
          <p:cNvPr id="276" name="ENTERPRISE"/>
          <p:cNvSpPr txBox="1"/>
          <p:nvPr/>
        </p:nvSpPr>
        <p:spPr>
          <a:xfrm>
            <a:off x="9554065" y="929868"/>
            <a:ext cx="5282216" cy="31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1200" sz="1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ENTERPRISE</a:t>
            </a:r>
          </a:p>
        </p:txBody>
      </p:sp>
      <p:sp>
        <p:nvSpPr>
          <p:cNvPr id="277" name="Circle"/>
          <p:cNvSpPr/>
          <p:nvPr/>
        </p:nvSpPr>
        <p:spPr>
          <a:xfrm>
            <a:off x="3701805" y="4712677"/>
            <a:ext cx="3481755" cy="3481755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8" name="Circle"/>
          <p:cNvSpPr/>
          <p:nvPr/>
        </p:nvSpPr>
        <p:spPr>
          <a:xfrm>
            <a:off x="17347465" y="4712677"/>
            <a:ext cx="3481755" cy="3481755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9" name="ERHEBUNG"/>
          <p:cNvSpPr txBox="1"/>
          <p:nvPr/>
        </p:nvSpPr>
        <p:spPr>
          <a:xfrm>
            <a:off x="4041160" y="8779416"/>
            <a:ext cx="2803044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3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ERHEBUNG</a:t>
            </a:r>
          </a:p>
        </p:txBody>
      </p:sp>
      <p:sp>
        <p:nvSpPr>
          <p:cNvPr id="280" name="SPEICHERUNG"/>
          <p:cNvSpPr txBox="1"/>
          <p:nvPr/>
        </p:nvSpPr>
        <p:spPr>
          <a:xfrm>
            <a:off x="10378490" y="8779416"/>
            <a:ext cx="3627020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3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SPEICHERUNG</a:t>
            </a:r>
          </a:p>
        </p:txBody>
      </p:sp>
      <p:sp>
        <p:nvSpPr>
          <p:cNvPr id="281" name="VERARBEITUNG"/>
          <p:cNvSpPr txBox="1"/>
          <p:nvPr/>
        </p:nvSpPr>
        <p:spPr>
          <a:xfrm>
            <a:off x="17169067" y="8779416"/>
            <a:ext cx="3838550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3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VERARBEITUNG</a:t>
            </a:r>
          </a:p>
        </p:txBody>
      </p:sp>
      <p:pic>
        <p:nvPicPr>
          <p:cNvPr id="2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05692" y="5755054"/>
            <a:ext cx="17653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20500" y="5615354"/>
            <a:ext cx="11430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3532" y="5843954"/>
            <a:ext cx="1638301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"/>
          <p:cNvSpPr txBox="1"/>
          <p:nvPr>
            <p:ph type="sldNum" sz="quarter" idx="2"/>
          </p:nvPr>
        </p:nvSpPr>
        <p:spPr>
          <a:xfrm>
            <a:off x="22312545" y="716155"/>
            <a:ext cx="308555" cy="4241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" name="RISIKEN"/>
          <p:cNvSpPr txBox="1"/>
          <p:nvPr/>
        </p:nvSpPr>
        <p:spPr>
          <a:xfrm>
            <a:off x="8459216" y="1390006"/>
            <a:ext cx="7471918" cy="1083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6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RISIKEN</a:t>
            </a:r>
          </a:p>
        </p:txBody>
      </p:sp>
      <p:sp>
        <p:nvSpPr>
          <p:cNvPr id="290" name="ENTERPRISE"/>
          <p:cNvSpPr txBox="1"/>
          <p:nvPr/>
        </p:nvSpPr>
        <p:spPr>
          <a:xfrm>
            <a:off x="9554065" y="929868"/>
            <a:ext cx="5282216" cy="31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1200" sz="16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ENTERPRISE</a:t>
            </a:r>
          </a:p>
        </p:txBody>
      </p:sp>
      <p:sp>
        <p:nvSpPr>
          <p:cNvPr id="291" name="Circle"/>
          <p:cNvSpPr/>
          <p:nvPr/>
        </p:nvSpPr>
        <p:spPr>
          <a:xfrm>
            <a:off x="3701805" y="4712677"/>
            <a:ext cx="3481755" cy="3481755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2" name="Circle"/>
          <p:cNvSpPr/>
          <p:nvPr/>
        </p:nvSpPr>
        <p:spPr>
          <a:xfrm>
            <a:off x="10451123" y="4712677"/>
            <a:ext cx="3481755" cy="3481755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3" name="Circle"/>
          <p:cNvSpPr/>
          <p:nvPr/>
        </p:nvSpPr>
        <p:spPr>
          <a:xfrm>
            <a:off x="17347465" y="4712677"/>
            <a:ext cx="3481755" cy="3481755"/>
          </a:xfrm>
          <a:prstGeom prst="ellipse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4" name="COPYRIGHT"/>
          <p:cNvSpPr txBox="1"/>
          <p:nvPr/>
        </p:nvSpPr>
        <p:spPr>
          <a:xfrm>
            <a:off x="3858335" y="8779416"/>
            <a:ext cx="2957679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COPYRIGHT</a:t>
            </a:r>
          </a:p>
        </p:txBody>
      </p:sp>
      <p:sp>
        <p:nvSpPr>
          <p:cNvPr id="295" name="CODE…"/>
          <p:cNvSpPr txBox="1"/>
          <p:nvPr/>
        </p:nvSpPr>
        <p:spPr>
          <a:xfrm>
            <a:off x="10726698" y="8779416"/>
            <a:ext cx="3013152" cy="1070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CODE</a:t>
            </a:r>
          </a:p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SICHERHEIT</a:t>
            </a:r>
          </a:p>
        </p:txBody>
      </p:sp>
      <p:sp>
        <p:nvSpPr>
          <p:cNvPr id="296" name="ZERTIFIZIERUNG"/>
          <p:cNvSpPr txBox="1"/>
          <p:nvPr/>
        </p:nvSpPr>
        <p:spPr>
          <a:xfrm>
            <a:off x="17021814" y="8779416"/>
            <a:ext cx="4051098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3200">
                <a:solidFill>
                  <a:srgbClr val="5E5E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ZERTIFIZIERUNG</a:t>
            </a:r>
          </a:p>
        </p:txBody>
      </p:sp>
      <p:pic>
        <p:nvPicPr>
          <p:cNvPr id="2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2282" y="5793154"/>
            <a:ext cx="13208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45900" y="5786804"/>
            <a:ext cx="1092200" cy="13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58091" y="5716954"/>
            <a:ext cx="1460501" cy="147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22305482" y="697105"/>
            <a:ext cx="322681" cy="4622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304" name="Line"/>
          <p:cNvSpPr/>
          <p:nvPr/>
        </p:nvSpPr>
        <p:spPr>
          <a:xfrm flipH="1">
            <a:off x="12192000" y="1328229"/>
            <a:ext cx="1" cy="11059542"/>
          </a:xfrm>
          <a:prstGeom prst="line">
            <a:avLst/>
          </a:prstGeom>
          <a:ln w="3175">
            <a:solidFill>
              <a:srgbClr val="929292"/>
            </a:solidFill>
            <a:miter/>
          </a:ln>
        </p:spPr>
        <p:txBody>
          <a:bodyPr lIns="45719" rIns="45719"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5" name="Line"/>
          <p:cNvSpPr/>
          <p:nvPr/>
        </p:nvSpPr>
        <p:spPr>
          <a:xfrm>
            <a:off x="-279894" y="6858000"/>
            <a:ext cx="24664946" cy="0"/>
          </a:xfrm>
          <a:prstGeom prst="line">
            <a:avLst/>
          </a:prstGeom>
          <a:ln w="3175">
            <a:solidFill>
              <a:srgbClr val="929292"/>
            </a:solidFill>
            <a:miter/>
          </a:ln>
        </p:spPr>
        <p:txBody>
          <a:bodyPr lIns="45719" rIns="45719"/>
          <a:lstStyle/>
          <a:p>
            <a:pPr defTabSz="1828433">
              <a:lnSpc>
                <a:spcPct val="100000"/>
              </a:lnSpc>
              <a:spcBef>
                <a:spcPts val="0"/>
              </a:spcBef>
              <a:defRPr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6" name="KEIN FREE-TIER"/>
          <p:cNvSpPr txBox="1"/>
          <p:nvPr/>
        </p:nvSpPr>
        <p:spPr>
          <a:xfrm>
            <a:off x="5374953" y="4107199"/>
            <a:ext cx="3895447" cy="574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3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KEIN FREE-TIER</a:t>
            </a:r>
          </a:p>
        </p:txBody>
      </p:sp>
      <p:sp>
        <p:nvSpPr>
          <p:cNvPr id="307" name="NICHT SELF-HOSTED"/>
          <p:cNvSpPr txBox="1"/>
          <p:nvPr/>
        </p:nvSpPr>
        <p:spPr>
          <a:xfrm>
            <a:off x="14471281" y="4110699"/>
            <a:ext cx="5195317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3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NICHT SELF-HOSTED</a:t>
            </a:r>
          </a:p>
        </p:txBody>
      </p:sp>
      <p:sp>
        <p:nvSpPr>
          <p:cNvPr id="308" name="KONTEXT GEHT VERLOREN"/>
          <p:cNvSpPr txBox="1"/>
          <p:nvPr/>
        </p:nvSpPr>
        <p:spPr>
          <a:xfrm>
            <a:off x="4025657" y="9794664"/>
            <a:ext cx="6592114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1828433">
              <a:lnSpc>
                <a:spcPct val="100000"/>
              </a:lnSpc>
              <a:spcBef>
                <a:spcPts val="0"/>
              </a:spcBef>
              <a:defRPr spc="600" sz="3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KONTEXT GEHT VERLOREN</a:t>
            </a:r>
          </a:p>
        </p:txBody>
      </p:sp>
      <p:sp>
        <p:nvSpPr>
          <p:cNvPr id="309" name="VERSIONSSPEZIFISCHE ANFRAGEN"/>
          <p:cNvSpPr txBox="1"/>
          <p:nvPr/>
        </p:nvSpPr>
        <p:spPr>
          <a:xfrm>
            <a:off x="14148958" y="9786570"/>
            <a:ext cx="5826659" cy="1070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1828433">
              <a:lnSpc>
                <a:spcPct val="100000"/>
              </a:lnSpc>
              <a:spcBef>
                <a:spcPts val="0"/>
              </a:spcBef>
              <a:defRPr spc="600" sz="32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VERSIONSSPEZIFISCHE</a:t>
            </a:r>
            <a:br/>
            <a:r>
              <a:t>ANFRAGEN</a:t>
            </a:r>
          </a:p>
        </p:txBody>
      </p:sp>
      <p:pic>
        <p:nvPicPr>
          <p:cNvPr id="3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2126" y="2547345"/>
            <a:ext cx="1181101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56139" y="2318745"/>
            <a:ext cx="16256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0676" y="8011383"/>
            <a:ext cx="1524001" cy="147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95839" y="7941533"/>
            <a:ext cx="1346201" cy="16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fast" advClick="1" p14:dur="699">
        <p159:morph option="byObject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